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8"/>
  </p:notesMasterIdLst>
  <p:handoutMasterIdLst>
    <p:handoutMasterId r:id="rId19"/>
  </p:handoutMasterIdLst>
  <p:sldIdLst>
    <p:sldId id="266" r:id="rId3"/>
    <p:sldId id="267" r:id="rId4"/>
    <p:sldId id="283" r:id="rId5"/>
    <p:sldId id="284" r:id="rId6"/>
    <p:sldId id="285" r:id="rId7"/>
    <p:sldId id="286" r:id="rId8"/>
    <p:sldId id="287" r:id="rId9"/>
    <p:sldId id="292" r:id="rId10"/>
    <p:sldId id="288" r:id="rId11"/>
    <p:sldId id="289" r:id="rId12"/>
    <p:sldId id="290" r:id="rId13"/>
    <p:sldId id="291" r:id="rId14"/>
    <p:sldId id="270" r:id="rId15"/>
    <p:sldId id="271" r:id="rId16"/>
    <p:sldId id="272" r:id="rId1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howGuides="1">
      <p:cViewPr varScale="1">
        <p:scale>
          <a:sx n="63" d="100"/>
          <a:sy n="63" d="100"/>
        </p:scale>
        <p:origin x="78" y="1092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3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hr-HR" smtClean="0">
                <a:solidFill>
                  <a:schemeClr val="tx2"/>
                </a:solidFill>
              </a:rPr>
              <a:t>7.3.2014.</a:t>
            </a:fld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 lang="hr-HR" smtClean="0">
                <a:solidFill>
                  <a:schemeClr val="tx2"/>
                </a:solidFill>
              </a:rPr>
              <a:t>‹#›</a:t>
            </a:fld>
            <a:endParaRPr lang="hr-H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hr-HR" noProof="0" smtClean="0"/>
              <a:pPr/>
              <a:t>7.3.2014.</a:t>
            </a:fld>
            <a:endParaRPr lang="hr-HR" noProof="0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noProof="0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noProof="0" dirty="0" smtClean="0"/>
              <a:t>Uredite stilove teksta matrice</a:t>
            </a:r>
          </a:p>
          <a:p>
            <a:pPr lvl="1"/>
            <a:r>
              <a:rPr lang="hr-HR" noProof="0" dirty="0" smtClean="0"/>
              <a:t>Druga razina</a:t>
            </a:r>
          </a:p>
          <a:p>
            <a:pPr lvl="2"/>
            <a:r>
              <a:rPr lang="hr-HR" noProof="0" dirty="0" smtClean="0"/>
              <a:t>Treća razina</a:t>
            </a:r>
          </a:p>
          <a:p>
            <a:pPr lvl="3"/>
            <a:r>
              <a:rPr lang="hr-HR" noProof="0" dirty="0" smtClean="0"/>
              <a:t>Četvrta razina</a:t>
            </a:r>
          </a:p>
          <a:p>
            <a:pPr lvl="4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noProof="0" smtClean="0"/>
              <a:t>Uredite stil podnaslova matrice</a:t>
            </a:r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hr-HR" noProof="0" smtClean="0"/>
              <a:t>7.3.2014.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hr-HR" noProof="0" dirty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hr-HR" noProof="0" smtClean="0"/>
              <a:pPr/>
              <a:t>7.3.2014.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>
                <a:solidFill>
                  <a:schemeClr val="tx2"/>
                </a:solidFill>
              </a:rPr>
              <a:t>Pravna terminologija na latinskom jeziku</a:t>
            </a:r>
            <a:endParaRPr lang="hr-HR" b="1" dirty="0">
              <a:solidFill>
                <a:schemeClr val="tx2"/>
              </a:solidFill>
            </a:endParaRP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4944" y="1772816"/>
            <a:ext cx="7008574" cy="4378672"/>
          </a:xfrm>
        </p:spPr>
        <p:txBody>
          <a:bodyPr/>
          <a:lstStyle/>
          <a:p>
            <a:r>
              <a:rPr lang="hr-HR" dirty="0" smtClean="0">
                <a:solidFill>
                  <a:schemeClr val="tx2"/>
                </a:solidFill>
              </a:rPr>
              <a:t/>
            </a:r>
            <a:br>
              <a:rPr lang="hr-HR" dirty="0" smtClean="0">
                <a:solidFill>
                  <a:schemeClr val="tx2"/>
                </a:solidFill>
              </a:rPr>
            </a:br>
            <a:r>
              <a:rPr lang="hr-HR" dirty="0" smtClean="0">
                <a:solidFill>
                  <a:schemeClr val="tx2"/>
                </a:solidFill>
              </a:rPr>
              <a:t>I. uobičajene fraze</a:t>
            </a:r>
            <a:br>
              <a:rPr lang="hr-HR" dirty="0" smtClean="0">
                <a:solidFill>
                  <a:schemeClr val="tx2"/>
                </a:solidFill>
              </a:rPr>
            </a:br>
            <a:r>
              <a:rPr lang="hr-HR" dirty="0" smtClean="0">
                <a:solidFill>
                  <a:schemeClr val="tx2"/>
                </a:solidFill>
              </a:rPr>
              <a:t/>
            </a:r>
            <a:br>
              <a:rPr lang="hr-HR" dirty="0" smtClean="0">
                <a:solidFill>
                  <a:schemeClr val="tx2"/>
                </a:solidFill>
              </a:rPr>
            </a:br>
            <a:r>
              <a:rPr lang="hr-HR" dirty="0" smtClean="0">
                <a:solidFill>
                  <a:schemeClr val="tx2"/>
                </a:solidFill>
              </a:rPr>
              <a:t>II. rimsko pravo</a:t>
            </a:r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05780" y="260648"/>
            <a:ext cx="7008574" cy="1296987"/>
          </a:xfrm>
        </p:spPr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tx2"/>
                </a:solidFill>
              </a:rPr>
              <a:t>Podjela:</a:t>
            </a:r>
            <a:endParaRPr lang="hr-HR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5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tx2"/>
                </a:solidFill>
              </a:rPr>
              <a:t>Uobičajene fraze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200" b="1" dirty="0">
                <a:solidFill>
                  <a:schemeClr val="tx2"/>
                </a:solidFill>
              </a:rPr>
              <a:t>a </a:t>
            </a:r>
            <a:r>
              <a:rPr lang="hr-HR" sz="3200" b="1" dirty="0" err="1" smtClean="0">
                <a:solidFill>
                  <a:schemeClr val="tx2"/>
                </a:solidFill>
              </a:rPr>
              <a:t>fortiori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„od jačega“; tim </a:t>
            </a:r>
            <a:r>
              <a:rPr lang="hr-HR" sz="3200" dirty="0" smtClean="0">
                <a:solidFill>
                  <a:schemeClr val="tx2"/>
                </a:solidFill>
              </a:rPr>
              <a:t>više</a:t>
            </a:r>
          </a:p>
          <a:p>
            <a:r>
              <a:rPr lang="hr-HR" sz="3200" b="1" dirty="0">
                <a:solidFill>
                  <a:schemeClr val="tx2"/>
                </a:solidFill>
              </a:rPr>
              <a:t>a </a:t>
            </a:r>
            <a:r>
              <a:rPr lang="hr-HR" sz="3200" b="1" dirty="0" err="1" smtClean="0">
                <a:solidFill>
                  <a:schemeClr val="tx2"/>
                </a:solidFill>
              </a:rPr>
              <a:t>posteriori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od posljedice do uzroka; od pojedinačnog do općenitog; temeljeno na iskustvu; ono što dolazi </a:t>
            </a:r>
            <a:r>
              <a:rPr lang="hr-HR" sz="3200" dirty="0" smtClean="0">
                <a:solidFill>
                  <a:schemeClr val="tx2"/>
                </a:solidFill>
              </a:rPr>
              <a:t>poslije</a:t>
            </a:r>
            <a:endParaRPr lang="hr-HR" sz="320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r>
              <a:rPr lang="hr-HR" sz="3200" b="1" dirty="0" smtClean="0">
                <a:solidFill>
                  <a:schemeClr val="tx2"/>
                </a:solidFill>
              </a:rPr>
              <a:t>a priori - </a:t>
            </a:r>
            <a:r>
              <a:rPr lang="hr-HR" sz="3200" dirty="0">
                <a:solidFill>
                  <a:schemeClr val="tx2"/>
                </a:solidFill>
              </a:rPr>
              <a:t>od uzroka do posljedice; od općenitog do pojedinačnog; temeljeno na teoriji; ono što dolazi prije</a:t>
            </a:r>
            <a:endParaRPr lang="hr-HR" sz="32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32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6024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81844" y="1340768"/>
            <a:ext cx="10292819" cy="4831432"/>
          </a:xfrm>
        </p:spPr>
        <p:txBody>
          <a:bodyPr>
            <a:normAutofit fontScale="77500" lnSpcReduction="20000"/>
          </a:bodyPr>
          <a:lstStyle/>
          <a:p>
            <a:r>
              <a:rPr lang="hr-HR" sz="3600" b="1" dirty="0">
                <a:solidFill>
                  <a:schemeClr val="tx2"/>
                </a:solidFill>
                <a:latin typeface="+mj-lt"/>
              </a:rPr>
              <a:t>mare 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</a:rPr>
              <a:t>clausum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</a:rPr>
              <a:t> - </a:t>
            </a:r>
            <a:r>
              <a:rPr lang="hr-HR" sz="3600" dirty="0">
                <a:solidFill>
                  <a:schemeClr val="tx2"/>
                </a:solidFill>
                <a:latin typeface="+mj-lt"/>
              </a:rPr>
              <a:t>zatvoreno </a:t>
            </a:r>
            <a:r>
              <a:rPr lang="hr-HR" sz="3600" dirty="0" smtClean="0">
                <a:solidFill>
                  <a:schemeClr val="tx2"/>
                </a:solidFill>
                <a:latin typeface="+mj-lt"/>
              </a:rPr>
              <a:t>more</a:t>
            </a:r>
          </a:p>
          <a:p>
            <a:r>
              <a:rPr lang="hr-HR" sz="3600" b="1" dirty="0">
                <a:solidFill>
                  <a:schemeClr val="tx2"/>
                </a:solidFill>
                <a:latin typeface="+mj-lt"/>
              </a:rPr>
              <a:t>mare  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</a:rPr>
              <a:t>liberum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</a:rPr>
              <a:t> - </a:t>
            </a:r>
            <a:r>
              <a:rPr lang="hr-HR" sz="3600" dirty="0">
                <a:solidFill>
                  <a:schemeClr val="tx2"/>
                </a:solidFill>
                <a:latin typeface="+mj-lt"/>
              </a:rPr>
              <a:t>slobodno </a:t>
            </a:r>
            <a:r>
              <a:rPr lang="hr-HR" sz="3600" dirty="0" smtClean="0">
                <a:solidFill>
                  <a:schemeClr val="tx2"/>
                </a:solidFill>
                <a:latin typeface="+mj-lt"/>
              </a:rPr>
              <a:t>more</a:t>
            </a:r>
          </a:p>
          <a:p>
            <a:r>
              <a:rPr lang="hr-HR" sz="3600" b="1" dirty="0" err="1">
                <a:solidFill>
                  <a:schemeClr val="tx2"/>
                </a:solidFill>
                <a:latin typeface="+mj-lt"/>
              </a:rPr>
              <a:t>l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</a:rPr>
              <a:t>acunae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</a:rPr>
              <a:t> - </a:t>
            </a:r>
            <a:r>
              <a:rPr lang="hr-HR" sz="3600" dirty="0">
                <a:solidFill>
                  <a:schemeClr val="tx2"/>
                </a:solidFill>
                <a:latin typeface="+mj-lt"/>
              </a:rPr>
              <a:t>rupe u zakonu</a:t>
            </a:r>
            <a:endParaRPr lang="hr-HR" sz="3600" dirty="0">
              <a:solidFill>
                <a:schemeClr val="tx2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hr-HR" sz="3600" b="1" dirty="0" err="1">
                <a:solidFill>
                  <a:schemeClr val="tx2"/>
                </a:solidFill>
                <a:latin typeface="+mj-lt"/>
              </a:rPr>
              <a:t>amicus</a:t>
            </a:r>
            <a:r>
              <a:rPr lang="hr-HR" sz="36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</a:rPr>
              <a:t>curiae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</a:rPr>
              <a:t> - </a:t>
            </a:r>
            <a:r>
              <a:rPr lang="hr-HR" sz="3600" dirty="0">
                <a:solidFill>
                  <a:schemeClr val="tx2"/>
                </a:solidFill>
                <a:latin typeface="+mj-lt"/>
              </a:rPr>
              <a:t>prijatelj </a:t>
            </a:r>
            <a:r>
              <a:rPr lang="hr-HR" sz="3600" dirty="0" smtClean="0">
                <a:solidFill>
                  <a:schemeClr val="tx2"/>
                </a:solidFill>
                <a:latin typeface="+mj-lt"/>
              </a:rPr>
              <a:t>suda</a:t>
            </a:r>
          </a:p>
          <a:p>
            <a:r>
              <a:rPr lang="hr-HR" sz="36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s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ub poena  - </a:t>
            </a:r>
            <a:r>
              <a:rPr lang="hr-HR" sz="3600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pod prijetnjom kazne</a:t>
            </a:r>
          </a:p>
          <a:p>
            <a:r>
              <a:rPr lang="hr-HR" sz="3600" b="1" dirty="0" err="1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c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orpus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delicti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 – </a:t>
            </a:r>
            <a:r>
              <a:rPr lang="hr-HR" sz="3600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dokaz zločina</a:t>
            </a:r>
          </a:p>
          <a:p>
            <a:r>
              <a:rPr lang="hr-HR" sz="3600" b="1" dirty="0" err="1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Habeas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corpus</a:t>
            </a:r>
            <a:r>
              <a:rPr lang="hr-HR" sz="3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</a:rPr>
              <a:t> - </a:t>
            </a:r>
            <a:r>
              <a:rPr lang="hr-HR" sz="3600" dirty="0">
                <a:solidFill>
                  <a:schemeClr val="tx2"/>
                </a:solidFill>
              </a:rPr>
              <a:t>propis u angloameričkom pravnom sustavu; sudac ili sud određuje onom tko drži koga u zatočeništvu da ga dovede pred sud kako bi mu se sudilo, kako bi svjedočio i sl. </a:t>
            </a:r>
            <a:endParaRPr lang="hr-HR" sz="3600" dirty="0">
              <a:solidFill>
                <a:schemeClr val="tx2"/>
              </a:solidFill>
              <a:latin typeface="+mj-lt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8877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3600" b="1" dirty="0" err="1">
                <a:solidFill>
                  <a:schemeClr val="tx2"/>
                </a:solidFill>
              </a:rPr>
              <a:t>c</a:t>
            </a:r>
            <a:r>
              <a:rPr lang="hr-HR" sz="3600" b="1" dirty="0" err="1" smtClean="0">
                <a:solidFill>
                  <a:schemeClr val="tx2"/>
                </a:solidFill>
              </a:rPr>
              <a:t>onsuetudo</a:t>
            </a:r>
            <a:r>
              <a:rPr lang="hr-HR" sz="3600" b="1" dirty="0" smtClean="0">
                <a:solidFill>
                  <a:schemeClr val="tx2"/>
                </a:solidFill>
              </a:rPr>
              <a:t> - </a:t>
            </a:r>
            <a:r>
              <a:rPr lang="hr-HR" sz="3600" dirty="0">
                <a:solidFill>
                  <a:schemeClr val="tx2"/>
                </a:solidFill>
              </a:rPr>
              <a:t>običajno pravo /</a:t>
            </a:r>
            <a:r>
              <a:rPr lang="hr-HR" sz="3600" dirty="0" smtClean="0">
                <a:solidFill>
                  <a:schemeClr val="tx2"/>
                </a:solidFill>
              </a:rPr>
              <a:t>običaj</a:t>
            </a:r>
          </a:p>
          <a:p>
            <a:r>
              <a:rPr lang="hr-HR" sz="3600" b="1" dirty="0" err="1">
                <a:solidFill>
                  <a:schemeClr val="tx2"/>
                </a:solidFill>
              </a:rPr>
              <a:t>contra</a:t>
            </a:r>
            <a:r>
              <a:rPr lang="hr-HR" sz="3600" b="1" dirty="0">
                <a:solidFill>
                  <a:schemeClr val="tx2"/>
                </a:solidFill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</a:rPr>
              <a:t>legem</a:t>
            </a:r>
            <a:r>
              <a:rPr lang="hr-HR" sz="3600" b="1" dirty="0" smtClean="0">
                <a:solidFill>
                  <a:schemeClr val="tx2"/>
                </a:solidFill>
              </a:rPr>
              <a:t> - </a:t>
            </a:r>
            <a:r>
              <a:rPr lang="hr-HR" sz="3600" dirty="0">
                <a:solidFill>
                  <a:schemeClr val="tx2"/>
                </a:solidFill>
              </a:rPr>
              <a:t>protiv </a:t>
            </a:r>
            <a:r>
              <a:rPr lang="hr-HR" sz="3600" dirty="0" smtClean="0">
                <a:solidFill>
                  <a:schemeClr val="tx2"/>
                </a:solidFill>
              </a:rPr>
              <a:t>zakona</a:t>
            </a:r>
          </a:p>
          <a:p>
            <a:r>
              <a:rPr lang="hr-HR" sz="3600" b="1" dirty="0">
                <a:solidFill>
                  <a:schemeClr val="tx2"/>
                </a:solidFill>
              </a:rPr>
              <a:t>erga </a:t>
            </a:r>
            <a:r>
              <a:rPr lang="hr-HR" sz="3600" b="1" dirty="0" err="1" smtClean="0">
                <a:solidFill>
                  <a:schemeClr val="tx2"/>
                </a:solidFill>
              </a:rPr>
              <a:t>omnes</a:t>
            </a:r>
            <a:r>
              <a:rPr lang="hr-HR" sz="3600" b="1" dirty="0" smtClean="0">
                <a:solidFill>
                  <a:schemeClr val="tx2"/>
                </a:solidFill>
              </a:rPr>
              <a:t> - </a:t>
            </a:r>
            <a:r>
              <a:rPr lang="hr-HR" sz="3600" dirty="0">
                <a:solidFill>
                  <a:schemeClr val="tx2"/>
                </a:solidFill>
              </a:rPr>
              <a:t>protiv svih (odluka koja će naškoditi svim stranama)</a:t>
            </a:r>
            <a:endParaRPr lang="hr-HR" sz="36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r-HR" sz="3600" b="1" dirty="0">
                <a:solidFill>
                  <a:schemeClr val="tx2"/>
                </a:solidFill>
              </a:rPr>
              <a:t>ex </a:t>
            </a:r>
            <a:r>
              <a:rPr lang="hr-HR" sz="3600" b="1" dirty="0" err="1">
                <a:solidFill>
                  <a:schemeClr val="tx2"/>
                </a:solidFill>
              </a:rPr>
              <a:t>aequo</a:t>
            </a:r>
            <a:r>
              <a:rPr lang="hr-HR" sz="3600" b="1" dirty="0">
                <a:solidFill>
                  <a:schemeClr val="tx2"/>
                </a:solidFill>
              </a:rPr>
              <a:t> </a:t>
            </a:r>
            <a:r>
              <a:rPr lang="hr-HR" sz="3600" b="1" dirty="0" err="1">
                <a:solidFill>
                  <a:schemeClr val="tx2"/>
                </a:solidFill>
              </a:rPr>
              <a:t>et</a:t>
            </a:r>
            <a:r>
              <a:rPr lang="hr-HR" sz="3600" b="1" dirty="0">
                <a:solidFill>
                  <a:schemeClr val="tx2"/>
                </a:solidFill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</a:rPr>
              <a:t>bono</a:t>
            </a:r>
            <a:r>
              <a:rPr lang="hr-HR" sz="3600" b="1" dirty="0" smtClean="0">
                <a:solidFill>
                  <a:schemeClr val="tx2"/>
                </a:solidFill>
              </a:rPr>
              <a:t> - </a:t>
            </a:r>
            <a:r>
              <a:rPr lang="hr-HR" sz="3600" dirty="0">
                <a:solidFill>
                  <a:schemeClr val="tx2"/>
                </a:solidFill>
              </a:rPr>
              <a:t>odluka donesena na temelju pravednosti, a na </a:t>
            </a:r>
            <a:r>
              <a:rPr lang="hr-HR" sz="3600" dirty="0" err="1">
                <a:solidFill>
                  <a:schemeClr val="tx2"/>
                </a:solidFill>
              </a:rPr>
              <a:t>na</a:t>
            </a:r>
            <a:r>
              <a:rPr lang="hr-HR" sz="3600" dirty="0">
                <a:solidFill>
                  <a:schemeClr val="tx2"/>
                </a:solidFill>
              </a:rPr>
              <a:t> temelju postojećeg zakona. </a:t>
            </a:r>
            <a:endParaRPr lang="hr-HR" sz="36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 smtClean="0">
              <a:solidFill>
                <a:schemeClr val="tx2"/>
              </a:solidFill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3804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49796" y="476672"/>
            <a:ext cx="11161240" cy="5904656"/>
          </a:xfrm>
        </p:spPr>
        <p:txBody>
          <a:bodyPr>
            <a:normAutofit/>
          </a:bodyPr>
          <a:lstStyle/>
          <a:p>
            <a:r>
              <a:rPr lang="hr-HR" sz="3000" b="1" dirty="0" err="1">
                <a:solidFill>
                  <a:schemeClr val="tx2"/>
                </a:solidFill>
              </a:rPr>
              <a:t>pacta</a:t>
            </a:r>
            <a:r>
              <a:rPr lang="hr-HR" sz="3000" b="1" dirty="0">
                <a:solidFill>
                  <a:schemeClr val="tx2"/>
                </a:solidFill>
              </a:rPr>
              <a:t> </a:t>
            </a:r>
            <a:r>
              <a:rPr lang="hr-HR" sz="3000" b="1" dirty="0" err="1">
                <a:solidFill>
                  <a:schemeClr val="tx2"/>
                </a:solidFill>
              </a:rPr>
              <a:t>sunt</a:t>
            </a:r>
            <a:r>
              <a:rPr lang="hr-HR" sz="3000" b="1" dirty="0">
                <a:solidFill>
                  <a:schemeClr val="tx2"/>
                </a:solidFill>
              </a:rPr>
              <a:t> </a:t>
            </a:r>
            <a:r>
              <a:rPr lang="hr-HR" sz="3000" b="1" dirty="0" err="1" smtClean="0">
                <a:solidFill>
                  <a:schemeClr val="tx2"/>
                </a:solidFill>
              </a:rPr>
              <a:t>servanda</a:t>
            </a:r>
            <a:r>
              <a:rPr lang="hr-HR" sz="3000" b="1" dirty="0" smtClean="0">
                <a:solidFill>
                  <a:schemeClr val="tx2"/>
                </a:solidFill>
              </a:rPr>
              <a:t> - </a:t>
            </a:r>
            <a:r>
              <a:rPr lang="hr-HR" sz="3000" dirty="0">
                <a:solidFill>
                  <a:schemeClr val="tx2"/>
                </a:solidFill>
              </a:rPr>
              <a:t>postignutih dogovora se mora držati, trebaju se čuvati</a:t>
            </a:r>
            <a:endParaRPr lang="hr-HR" sz="30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r-HR" sz="3000" b="1" dirty="0">
                <a:solidFill>
                  <a:schemeClr val="tx2"/>
                </a:solidFill>
              </a:rPr>
              <a:t>prima </a:t>
            </a:r>
            <a:r>
              <a:rPr lang="hr-HR" sz="3000" b="1" dirty="0" err="1" smtClean="0">
                <a:solidFill>
                  <a:schemeClr val="tx2"/>
                </a:solidFill>
              </a:rPr>
              <a:t>facie</a:t>
            </a:r>
            <a:r>
              <a:rPr lang="hr-HR" sz="3000" b="1" dirty="0" smtClean="0">
                <a:solidFill>
                  <a:schemeClr val="tx2"/>
                </a:solidFill>
              </a:rPr>
              <a:t> - </a:t>
            </a:r>
            <a:r>
              <a:rPr lang="hr-HR" sz="3000" dirty="0">
                <a:solidFill>
                  <a:schemeClr val="tx2"/>
                </a:solidFill>
              </a:rPr>
              <a:t>na prvi pogled, prilikom prvog razmatranja </a:t>
            </a:r>
            <a:endParaRPr lang="hr-HR" sz="3000" dirty="0" smtClean="0">
              <a:solidFill>
                <a:schemeClr val="tx2"/>
              </a:solidFill>
            </a:endParaRPr>
          </a:p>
          <a:p>
            <a:r>
              <a:rPr lang="hr-HR" sz="3000" b="1" dirty="0" err="1">
                <a:solidFill>
                  <a:schemeClr val="tx2"/>
                </a:solidFill>
              </a:rPr>
              <a:t>ratio</a:t>
            </a:r>
            <a:r>
              <a:rPr lang="hr-HR" sz="3000" b="1" dirty="0">
                <a:solidFill>
                  <a:schemeClr val="tx2"/>
                </a:solidFill>
              </a:rPr>
              <a:t> </a:t>
            </a:r>
            <a:r>
              <a:rPr lang="hr-HR" sz="3000" b="1" dirty="0" err="1">
                <a:solidFill>
                  <a:schemeClr val="tx2"/>
                </a:solidFill>
              </a:rPr>
              <a:t>scripta</a:t>
            </a:r>
            <a:r>
              <a:rPr lang="hr-HR" sz="3000" b="1" dirty="0">
                <a:solidFill>
                  <a:schemeClr val="tx2"/>
                </a:solidFill>
              </a:rPr>
              <a:t> </a:t>
            </a:r>
            <a:r>
              <a:rPr lang="hr-HR" sz="3000" b="1" dirty="0" smtClean="0">
                <a:solidFill>
                  <a:schemeClr val="tx2"/>
                </a:solidFill>
              </a:rPr>
              <a:t>- </a:t>
            </a:r>
            <a:r>
              <a:rPr lang="hr-HR" sz="3000" dirty="0">
                <a:solidFill>
                  <a:schemeClr val="tx2"/>
                </a:solidFill>
              </a:rPr>
              <a:t>pisani </a:t>
            </a:r>
            <a:r>
              <a:rPr lang="hr-HR" sz="3000" dirty="0" smtClean="0">
                <a:solidFill>
                  <a:schemeClr val="tx2"/>
                </a:solidFill>
              </a:rPr>
              <a:t>razlog</a:t>
            </a:r>
          </a:p>
          <a:p>
            <a:r>
              <a:rPr lang="hr-HR" sz="3000" b="1" dirty="0">
                <a:solidFill>
                  <a:schemeClr val="tx2"/>
                </a:solidFill>
              </a:rPr>
              <a:t>rebus sic </a:t>
            </a:r>
            <a:r>
              <a:rPr lang="hr-HR" sz="3000" b="1" dirty="0" err="1" smtClean="0">
                <a:solidFill>
                  <a:schemeClr val="tx2"/>
                </a:solidFill>
              </a:rPr>
              <a:t>stantibus</a:t>
            </a:r>
            <a:r>
              <a:rPr lang="hr-HR" sz="3000" b="1" dirty="0" smtClean="0">
                <a:solidFill>
                  <a:schemeClr val="tx2"/>
                </a:solidFill>
              </a:rPr>
              <a:t> - </a:t>
            </a:r>
            <a:r>
              <a:rPr lang="hr-HR" sz="3000" dirty="0">
                <a:solidFill>
                  <a:schemeClr val="tx2"/>
                </a:solidFill>
              </a:rPr>
              <a:t>dok stvari tako stoje(ablativ apsolutni)- ugovorne obaveze stoje dok god se poštuju temeljni  uvjeti i očekivanja koja su postojala u vrijeme stvaranja </a:t>
            </a:r>
            <a:r>
              <a:rPr lang="hr-HR" sz="3000" dirty="0" smtClean="0">
                <a:solidFill>
                  <a:schemeClr val="tx2"/>
                </a:solidFill>
              </a:rPr>
              <a:t>ugovora</a:t>
            </a:r>
          </a:p>
          <a:p>
            <a:r>
              <a:rPr lang="hr-HR" sz="3000" b="1" dirty="0" err="1">
                <a:solidFill>
                  <a:schemeClr val="tx2"/>
                </a:solidFill>
              </a:rPr>
              <a:t>res</a:t>
            </a:r>
            <a:r>
              <a:rPr lang="hr-HR" sz="3000" b="1" dirty="0">
                <a:solidFill>
                  <a:schemeClr val="tx2"/>
                </a:solidFill>
              </a:rPr>
              <a:t> </a:t>
            </a:r>
            <a:r>
              <a:rPr lang="hr-HR" sz="3000" b="1" dirty="0" err="1" smtClean="0">
                <a:solidFill>
                  <a:schemeClr val="tx2"/>
                </a:solidFill>
              </a:rPr>
              <a:t>judicata</a:t>
            </a:r>
            <a:r>
              <a:rPr lang="hr-HR" sz="3000" b="1" dirty="0" smtClean="0">
                <a:solidFill>
                  <a:schemeClr val="tx2"/>
                </a:solidFill>
              </a:rPr>
              <a:t> - </a:t>
            </a:r>
            <a:r>
              <a:rPr lang="hr-HR" sz="3000" dirty="0">
                <a:solidFill>
                  <a:schemeClr val="tx2"/>
                </a:solidFill>
              </a:rPr>
              <a:t>presuđena stvar, pravni princip prema kojem jednom završen slučaj presudom se smatra gotovim </a:t>
            </a:r>
            <a:endParaRPr lang="hr-HR" sz="30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2839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05780" y="620688"/>
            <a:ext cx="10868883" cy="5551512"/>
          </a:xfrm>
        </p:spPr>
        <p:txBody>
          <a:bodyPr/>
          <a:lstStyle/>
          <a:p>
            <a:r>
              <a:rPr lang="hr-HR" sz="3200" b="1" dirty="0" err="1">
                <a:solidFill>
                  <a:schemeClr val="tx2"/>
                </a:solidFill>
              </a:rPr>
              <a:t>responsa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  <a:r>
              <a:rPr lang="hr-HR" sz="3200" b="1" dirty="0" err="1" smtClean="0">
                <a:solidFill>
                  <a:schemeClr val="tx2"/>
                </a:solidFill>
              </a:rPr>
              <a:t>prudentium</a:t>
            </a:r>
            <a:r>
              <a:rPr lang="hr-HR" sz="3200" b="1" dirty="0" smtClean="0">
                <a:solidFill>
                  <a:schemeClr val="tx2"/>
                </a:solidFill>
              </a:rPr>
              <a:t> -</a:t>
            </a:r>
            <a:r>
              <a:rPr lang="hr-HR" sz="3200" dirty="0">
                <a:solidFill>
                  <a:schemeClr val="tx2"/>
                </a:solidFill>
              </a:rPr>
              <a:t>odgovori/</a:t>
            </a:r>
            <a:r>
              <a:rPr lang="hr-HR" sz="3200" dirty="0" err="1">
                <a:solidFill>
                  <a:schemeClr val="tx2"/>
                </a:solidFill>
              </a:rPr>
              <a:t>mišljnja</a:t>
            </a:r>
            <a:r>
              <a:rPr lang="hr-HR" sz="3200" dirty="0">
                <a:solidFill>
                  <a:schemeClr val="tx2"/>
                </a:solidFill>
              </a:rPr>
              <a:t> mudrih tj. pravnika - djelatnost pravnika</a:t>
            </a:r>
            <a:endParaRPr lang="hr-HR" sz="32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r-HR" sz="3200" b="1" dirty="0" err="1" smtClean="0">
                <a:solidFill>
                  <a:schemeClr val="tx2"/>
                </a:solidFill>
              </a:rPr>
              <a:t>senatus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 err="1" smtClean="0">
                <a:solidFill>
                  <a:schemeClr val="tx2"/>
                </a:solidFill>
              </a:rPr>
              <a:t>consulta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mišljenje </a:t>
            </a:r>
            <a:r>
              <a:rPr lang="hr-HR" sz="3200" dirty="0" smtClean="0">
                <a:solidFill>
                  <a:schemeClr val="tx2"/>
                </a:solidFill>
              </a:rPr>
              <a:t>senata</a:t>
            </a:r>
          </a:p>
          <a:p>
            <a:r>
              <a:rPr lang="hr-HR" sz="3200" b="1" dirty="0">
                <a:solidFill>
                  <a:schemeClr val="tx2"/>
                </a:solidFill>
              </a:rPr>
              <a:t>stare </a:t>
            </a:r>
            <a:r>
              <a:rPr lang="hr-HR" sz="3200" b="1" dirty="0" err="1" smtClean="0">
                <a:solidFill>
                  <a:schemeClr val="tx2"/>
                </a:solidFill>
              </a:rPr>
              <a:t>decisis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ustrajati na odlukama-sud će postupati u skladu s prijašnjim odlukama u budućim sličnim </a:t>
            </a:r>
            <a:r>
              <a:rPr lang="hr-HR" sz="3200" dirty="0" smtClean="0">
                <a:solidFill>
                  <a:schemeClr val="tx2"/>
                </a:solidFill>
              </a:rPr>
              <a:t>situacijama</a:t>
            </a:r>
          </a:p>
          <a:p>
            <a:r>
              <a:rPr lang="hr-HR" sz="3200" b="1" dirty="0" err="1">
                <a:solidFill>
                  <a:schemeClr val="tx2"/>
                </a:solidFill>
              </a:rPr>
              <a:t>terra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  <a:r>
              <a:rPr lang="hr-HR" sz="3200" b="1" dirty="0" err="1" smtClean="0">
                <a:solidFill>
                  <a:schemeClr val="tx2"/>
                </a:solidFill>
              </a:rPr>
              <a:t>nullius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ničija </a:t>
            </a:r>
            <a:r>
              <a:rPr lang="hr-HR" sz="3200" dirty="0" smtClean="0">
                <a:solidFill>
                  <a:schemeClr val="tx2"/>
                </a:solidFill>
              </a:rPr>
              <a:t>zemlja</a:t>
            </a:r>
          </a:p>
          <a:p>
            <a:r>
              <a:rPr lang="hr-HR" sz="3200" b="1" dirty="0" err="1">
                <a:solidFill>
                  <a:schemeClr val="tx2"/>
                </a:solidFill>
              </a:rPr>
              <a:t>ultra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  <a:r>
              <a:rPr lang="hr-HR" sz="3200" b="1" dirty="0" err="1" smtClean="0">
                <a:solidFill>
                  <a:schemeClr val="tx2"/>
                </a:solidFill>
              </a:rPr>
              <a:t>vires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izvan moći, bez pravnog </a:t>
            </a:r>
            <a:r>
              <a:rPr lang="hr-HR" sz="3200" dirty="0" smtClean="0">
                <a:solidFill>
                  <a:schemeClr val="tx2"/>
                </a:solidFill>
              </a:rPr>
              <a:t>učinka</a:t>
            </a:r>
          </a:p>
          <a:p>
            <a:r>
              <a:rPr lang="hr-HR" sz="3200" b="1" dirty="0" err="1">
                <a:solidFill>
                  <a:schemeClr val="tx2"/>
                </a:solidFill>
              </a:rPr>
              <a:t>vel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  <a:r>
              <a:rPr lang="hr-HR" sz="3200" b="1" dirty="0" err="1" smtClean="0">
                <a:solidFill>
                  <a:schemeClr val="tx2"/>
                </a:solidFill>
              </a:rPr>
              <a:t>non</a:t>
            </a:r>
            <a:r>
              <a:rPr lang="hr-HR" sz="3200" b="1" dirty="0" smtClean="0">
                <a:solidFill>
                  <a:schemeClr val="tx2"/>
                </a:solidFill>
              </a:rPr>
              <a:t> - </a:t>
            </a:r>
            <a:r>
              <a:rPr lang="hr-HR" sz="3200" dirty="0">
                <a:solidFill>
                  <a:schemeClr val="tx2"/>
                </a:solidFill>
              </a:rPr>
              <a:t>ili ne</a:t>
            </a:r>
            <a:endParaRPr lang="hr-HR" sz="32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56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765820" y="692697"/>
            <a:ext cx="10729192" cy="431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mutatis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mutandis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4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nakon </a:t>
            </a:r>
            <a:r>
              <a:rPr lang="hr-HR" sz="4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što se učine promjene koje se moraju učiniti</a:t>
            </a:r>
            <a:endParaRPr lang="hr-HR" sz="4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mentis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mentalno neubrojiv</a:t>
            </a:r>
            <a:endParaRPr lang="hr-HR" sz="4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obiter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dictum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usput rečeno (nešto što sudac kaže, ali nema utjecaja na konačnu presudu)</a:t>
            </a:r>
            <a:endParaRPr lang="hr-HR" sz="4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onus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probandi</a:t>
            </a:r>
            <a:r>
              <a:rPr lang="hr-HR" sz="40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4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teret dokazivanja</a:t>
            </a:r>
            <a:endParaRPr lang="hr-HR" sz="4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27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tx2"/>
                </a:solidFill>
              </a:rPr>
              <a:t>Rimsko pravo: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93812" y="1698784"/>
            <a:ext cx="10580851" cy="4473416"/>
          </a:xfrm>
        </p:spPr>
        <p:txBody>
          <a:bodyPr/>
          <a:lstStyle/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cogens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„pravo  koje prisiljava“- norme koje stranke svojim privatnim sporazumom ne mogu izmijeniti niti od njih smiju </a:t>
            </a:r>
            <a:r>
              <a:rPr lang="hr-HR" sz="2800" dirty="0" smtClean="0">
                <a:solidFill>
                  <a:schemeClr val="tx2"/>
                </a:solidFill>
              </a:rPr>
              <a:t>odstupiti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commune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zajedničko pravo čije norme vrijede za sve </a:t>
            </a:r>
            <a:r>
              <a:rPr lang="hr-HR" sz="2800" dirty="0" smtClean="0">
                <a:solidFill>
                  <a:schemeClr val="tx2"/>
                </a:solidFill>
              </a:rPr>
              <a:t>građane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dispositivum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dispozitivno pravo - norme od kojih stranke mogu odstupiti, svojom voljom promijeniti, prilagoditi konkretnom slučaju, ili njihovu primjenu potpuno isključiti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 smtClean="0">
              <a:solidFill>
                <a:schemeClr val="tx2"/>
              </a:solidFill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5" name="Okomiti svitak 4"/>
          <p:cNvSpPr/>
          <p:nvPr/>
        </p:nvSpPr>
        <p:spPr>
          <a:xfrm>
            <a:off x="6814492" y="401648"/>
            <a:ext cx="4032448" cy="1297136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4800" b="1" dirty="0" smtClean="0">
                <a:solidFill>
                  <a:schemeClr val="tx2"/>
                </a:solidFill>
              </a:rPr>
              <a:t>JUS</a:t>
            </a:r>
            <a:endParaRPr lang="hr-HR" sz="4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05780" y="692696"/>
            <a:ext cx="11449272" cy="5904656"/>
          </a:xfrm>
        </p:spPr>
        <p:txBody>
          <a:bodyPr/>
          <a:lstStyle/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non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scriptum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 smtClean="0">
                <a:solidFill>
                  <a:schemeClr val="tx2"/>
                </a:solidFill>
              </a:rPr>
              <a:t>nepisano </a:t>
            </a:r>
            <a:r>
              <a:rPr lang="hr-HR" sz="2800" dirty="0">
                <a:solidFill>
                  <a:schemeClr val="tx2"/>
                </a:solidFill>
              </a:rPr>
              <a:t>pravo - obuhvaća običaje i običajno pravo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r-HR" sz="2800" b="1" dirty="0" err="1" smtClean="0">
                <a:solidFill>
                  <a:schemeClr val="tx2"/>
                </a:solidFill>
              </a:rPr>
              <a:t>jus</a:t>
            </a:r>
            <a:r>
              <a:rPr lang="hr-HR" sz="2800" b="1" dirty="0" smtClean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scriptum</a:t>
            </a:r>
            <a:r>
              <a:rPr lang="hr-HR" sz="2800" b="1" dirty="0" smtClean="0">
                <a:solidFill>
                  <a:schemeClr val="tx2"/>
                </a:solidFill>
              </a:rPr>
              <a:t> </a:t>
            </a:r>
            <a:r>
              <a:rPr lang="hr-HR" sz="2800" dirty="0" smtClean="0">
                <a:solidFill>
                  <a:schemeClr val="tx2"/>
                </a:solidFill>
              </a:rPr>
              <a:t>- </a:t>
            </a:r>
            <a:r>
              <a:rPr lang="hr-HR" sz="2800" dirty="0">
                <a:solidFill>
                  <a:schemeClr val="tx2"/>
                </a:solidFill>
              </a:rPr>
              <a:t>pisano pravo - proizlazi od organa javne vlasti sa zakonodavnom </a:t>
            </a:r>
            <a:r>
              <a:rPr lang="hr-HR" sz="2800" dirty="0" smtClean="0">
                <a:solidFill>
                  <a:schemeClr val="tx2"/>
                </a:solidFill>
              </a:rPr>
              <a:t>funkcijom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privatum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privatno pravo - pravo koje se odnosi na korist pojedinca i </a:t>
            </a:r>
            <a:r>
              <a:rPr lang="hr-HR" sz="2800" dirty="0" err="1">
                <a:solidFill>
                  <a:schemeClr val="tx2"/>
                </a:solidFill>
              </a:rPr>
              <a:t>podrazumjevaju</a:t>
            </a:r>
            <a:r>
              <a:rPr lang="hr-HR" sz="2800" dirty="0">
                <a:solidFill>
                  <a:schemeClr val="tx2"/>
                </a:solidFill>
              </a:rPr>
              <a:t> se one prave norme koje štite privatne imovinske </a:t>
            </a:r>
            <a:r>
              <a:rPr lang="hr-HR" sz="2800" dirty="0" smtClean="0">
                <a:solidFill>
                  <a:schemeClr val="tx2"/>
                </a:solidFill>
              </a:rPr>
              <a:t>interese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publicum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javno pravo - pravo koje se odnosi na položaj države, i </a:t>
            </a:r>
            <a:r>
              <a:rPr lang="hr-HR" sz="2800" dirty="0" err="1">
                <a:solidFill>
                  <a:schemeClr val="tx2"/>
                </a:solidFill>
              </a:rPr>
              <a:t>podrazumjevaju</a:t>
            </a:r>
            <a:r>
              <a:rPr lang="hr-HR" sz="2800" dirty="0">
                <a:solidFill>
                  <a:schemeClr val="tx2"/>
                </a:solidFill>
              </a:rPr>
              <a:t> se one norme koje se odnose na interes državne zajednice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240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7788" y="332656"/>
            <a:ext cx="10796875" cy="5839544"/>
          </a:xfrm>
        </p:spPr>
        <p:txBody>
          <a:bodyPr>
            <a:noAutofit/>
          </a:bodyPr>
          <a:lstStyle/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singulare - </a:t>
            </a:r>
            <a:r>
              <a:rPr lang="hr-HR" sz="2800" dirty="0">
                <a:solidFill>
                  <a:schemeClr val="tx2"/>
                </a:solidFill>
              </a:rPr>
              <a:t>jedinstveno pravo - obuhvaća pravila koja se odnose samo na užu skupinu građana, čak i na samo na određenog pojedinca. </a:t>
            </a:r>
            <a:r>
              <a:rPr lang="hr-HR" sz="2800" dirty="0" err="1">
                <a:solidFill>
                  <a:schemeClr val="tx2"/>
                </a:solidFill>
              </a:rPr>
              <a:t>Ius</a:t>
            </a:r>
            <a:r>
              <a:rPr lang="hr-HR" sz="2800" dirty="0">
                <a:solidFill>
                  <a:schemeClr val="tx2"/>
                </a:solidFill>
              </a:rPr>
              <a:t> singulare je iznimka !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endParaRPr lang="hr-HR" sz="2800" b="1" dirty="0" smtClean="0">
              <a:solidFill>
                <a:schemeClr val="tx2"/>
              </a:solidFill>
            </a:endParaRP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civile - </a:t>
            </a:r>
            <a:r>
              <a:rPr lang="hr-HR" sz="2800" dirty="0">
                <a:solidFill>
                  <a:schemeClr val="tx2"/>
                </a:solidFill>
              </a:rPr>
              <a:t>civilno/građansko </a:t>
            </a:r>
            <a:r>
              <a:rPr lang="hr-HR" sz="2800" dirty="0" smtClean="0">
                <a:solidFill>
                  <a:schemeClr val="tx2"/>
                </a:solidFill>
              </a:rPr>
              <a:t>pravo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gentium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- </a:t>
            </a:r>
            <a:r>
              <a:rPr lang="hr-HR" sz="2800" dirty="0" smtClean="0">
                <a:solidFill>
                  <a:schemeClr val="tx2"/>
                </a:solidFill>
              </a:rPr>
              <a:t>zakon </a:t>
            </a:r>
            <a:r>
              <a:rPr lang="hr-HR" sz="2800" dirty="0">
                <a:solidFill>
                  <a:schemeClr val="tx2"/>
                </a:solidFill>
              </a:rPr>
              <a:t>naroda  (u starom Rimu zakon koji se odnosio na ne-Rimljane) </a:t>
            </a:r>
            <a:endParaRPr lang="hr-HR" sz="2800" dirty="0" smtClean="0">
              <a:solidFill>
                <a:schemeClr val="tx2"/>
              </a:solidFill>
            </a:endParaRP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inter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gentes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pravo među </a:t>
            </a:r>
            <a:r>
              <a:rPr lang="hr-HR" sz="2800" dirty="0" smtClean="0">
                <a:solidFill>
                  <a:schemeClr val="tx2"/>
                </a:solidFill>
              </a:rPr>
              <a:t>narodima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naturale - </a:t>
            </a:r>
            <a:r>
              <a:rPr lang="hr-HR" sz="2800" dirty="0">
                <a:solidFill>
                  <a:schemeClr val="tx2"/>
                </a:solidFill>
              </a:rPr>
              <a:t>prirodno </a:t>
            </a:r>
            <a:r>
              <a:rPr lang="hr-HR" sz="2800" dirty="0" smtClean="0">
                <a:solidFill>
                  <a:schemeClr val="tx2"/>
                </a:solidFill>
              </a:rPr>
              <a:t>pravo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sanguinis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- </a:t>
            </a:r>
            <a:r>
              <a:rPr lang="hr-HR" sz="2800" dirty="0">
                <a:solidFill>
                  <a:schemeClr val="tx2"/>
                </a:solidFill>
              </a:rPr>
              <a:t>pravo krvi - državljanstvo se dobiva po </a:t>
            </a:r>
            <a:r>
              <a:rPr lang="hr-HR" sz="2800" dirty="0" smtClean="0">
                <a:solidFill>
                  <a:schemeClr val="tx2"/>
                </a:solidFill>
              </a:rPr>
              <a:t>roditeljima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jus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soli - </a:t>
            </a:r>
            <a:r>
              <a:rPr lang="hr-HR" sz="2800" dirty="0">
                <a:solidFill>
                  <a:schemeClr val="tx2"/>
                </a:solidFill>
              </a:rPr>
              <a:t>pravo zemlje – državljanstvo se dobiva po mjestu rođenja 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63468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17309" y="1473200"/>
            <a:ext cx="10157354" cy="4699000"/>
          </a:xfrm>
        </p:spPr>
        <p:txBody>
          <a:bodyPr>
            <a:noAutofit/>
          </a:bodyPr>
          <a:lstStyle/>
          <a:p>
            <a:r>
              <a:rPr lang="hr-HR" sz="2800" b="1" dirty="0" err="1">
                <a:solidFill>
                  <a:schemeClr val="tx2"/>
                </a:solidFill>
              </a:rPr>
              <a:t>l</a:t>
            </a:r>
            <a:r>
              <a:rPr lang="hr-HR" sz="2800" b="1" dirty="0" err="1" smtClean="0">
                <a:solidFill>
                  <a:schemeClr val="tx2"/>
                </a:solidFill>
              </a:rPr>
              <a:t>eges</a:t>
            </a:r>
            <a:r>
              <a:rPr lang="hr-HR" sz="2800" b="1" dirty="0" smtClean="0">
                <a:solidFill>
                  <a:schemeClr val="tx2"/>
                </a:solidFill>
              </a:rPr>
              <a:t> – </a:t>
            </a:r>
            <a:r>
              <a:rPr lang="hr-HR" sz="2800" dirty="0" smtClean="0">
                <a:solidFill>
                  <a:schemeClr val="tx2"/>
                </a:solidFill>
              </a:rPr>
              <a:t>zakoni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leges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duodecim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tabularum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zakoni dvanaest </a:t>
            </a:r>
            <a:r>
              <a:rPr lang="hr-HR" sz="2800" dirty="0" smtClean="0">
                <a:solidFill>
                  <a:schemeClr val="tx2"/>
                </a:solidFill>
              </a:rPr>
              <a:t>ploča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lex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communis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zajednički </a:t>
            </a:r>
            <a:r>
              <a:rPr lang="hr-HR" sz="2800" dirty="0" smtClean="0">
                <a:solidFill>
                  <a:schemeClr val="tx2"/>
                </a:solidFill>
              </a:rPr>
              <a:t>zakon</a:t>
            </a:r>
          </a:p>
          <a:p>
            <a:r>
              <a:rPr lang="hr-HR" sz="2800" b="1" dirty="0" err="1">
                <a:solidFill>
                  <a:schemeClr val="tx2"/>
                </a:solidFill>
              </a:rPr>
              <a:t>lex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 smtClean="0">
                <a:solidFill>
                  <a:schemeClr val="tx2"/>
                </a:solidFill>
              </a:rPr>
              <a:t>lata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donesen </a:t>
            </a:r>
            <a:r>
              <a:rPr lang="hr-HR" sz="2800" dirty="0" smtClean="0">
                <a:solidFill>
                  <a:schemeClr val="tx2"/>
                </a:solidFill>
              </a:rPr>
              <a:t>zakon</a:t>
            </a:r>
          </a:p>
          <a:p>
            <a:r>
              <a:rPr lang="hr-HR" sz="2800" b="1" dirty="0">
                <a:solidFill>
                  <a:schemeClr val="tx2"/>
                </a:solidFill>
              </a:rPr>
              <a:t>de lege </a:t>
            </a:r>
            <a:r>
              <a:rPr lang="hr-HR" sz="2800" b="1" dirty="0" err="1" smtClean="0">
                <a:solidFill>
                  <a:schemeClr val="tx2"/>
                </a:solidFill>
              </a:rPr>
              <a:t>lata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o donesenom zakonu (particip perfekta</a:t>
            </a:r>
            <a:r>
              <a:rPr lang="hr-HR" sz="2800" dirty="0" smtClean="0">
                <a:solidFill>
                  <a:schemeClr val="tx2"/>
                </a:solidFill>
              </a:rPr>
              <a:t>)</a:t>
            </a:r>
          </a:p>
          <a:p>
            <a:r>
              <a:rPr lang="hr-HR" sz="2800" b="1" dirty="0">
                <a:solidFill>
                  <a:schemeClr val="tx2"/>
                </a:solidFill>
              </a:rPr>
              <a:t>de lege </a:t>
            </a:r>
            <a:r>
              <a:rPr lang="hr-HR" sz="2800" b="1" dirty="0" err="1" smtClean="0">
                <a:solidFill>
                  <a:schemeClr val="tx2"/>
                </a:solidFill>
              </a:rPr>
              <a:t>ferenda</a:t>
            </a:r>
            <a:r>
              <a:rPr lang="hr-HR" sz="2800" b="1" dirty="0" smtClean="0">
                <a:solidFill>
                  <a:schemeClr val="tx2"/>
                </a:solidFill>
              </a:rPr>
              <a:t> - </a:t>
            </a:r>
            <a:r>
              <a:rPr lang="hr-HR" sz="2800" dirty="0">
                <a:solidFill>
                  <a:schemeClr val="tx2"/>
                </a:solidFill>
              </a:rPr>
              <a:t>o zakonu kojeg se treba donijeti (gerundiv)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hr-HR" sz="2800" b="1" dirty="0" err="1">
                <a:solidFill>
                  <a:schemeClr val="tx2"/>
                </a:solidFill>
              </a:rPr>
              <a:t>lex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posterior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err="1">
                <a:solidFill>
                  <a:schemeClr val="tx2"/>
                </a:solidFill>
              </a:rPr>
              <a:t>derogat</a:t>
            </a:r>
            <a:r>
              <a:rPr lang="hr-HR" sz="2800" b="1" dirty="0">
                <a:solidFill>
                  <a:schemeClr val="tx2"/>
                </a:solidFill>
              </a:rPr>
              <a:t> </a:t>
            </a:r>
            <a:r>
              <a:rPr lang="hr-HR" sz="2800" b="1" dirty="0" smtClean="0">
                <a:solidFill>
                  <a:schemeClr val="tx2"/>
                </a:solidFill>
              </a:rPr>
              <a:t>priori - </a:t>
            </a:r>
            <a:r>
              <a:rPr lang="hr-HR" sz="2800" dirty="0">
                <a:solidFill>
                  <a:schemeClr val="tx2"/>
                </a:solidFill>
              </a:rPr>
              <a:t>noviji zakon dokida prijašnji</a:t>
            </a:r>
            <a:endParaRPr lang="hr-HR" sz="2800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hr-HR" sz="2800" dirty="0"/>
          </a:p>
        </p:txBody>
      </p:sp>
      <p:sp>
        <p:nvSpPr>
          <p:cNvPr id="4" name="Vodoravni svitak 3"/>
          <p:cNvSpPr/>
          <p:nvPr/>
        </p:nvSpPr>
        <p:spPr>
          <a:xfrm>
            <a:off x="1413892" y="162136"/>
            <a:ext cx="3744416" cy="1225128"/>
          </a:xfrm>
          <a:prstGeom prst="horizontalScroll">
            <a:avLst/>
          </a:prstGeom>
          <a:solidFill>
            <a:schemeClr val="bg1">
              <a:lumMod val="8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3600" b="1" dirty="0" smtClean="0">
                <a:solidFill>
                  <a:schemeClr val="tx2"/>
                </a:solidFill>
              </a:rPr>
              <a:t>LEX</a:t>
            </a:r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3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 smtClean="0"/>
              <a:t>STATUS QUO</a:t>
            </a:r>
            <a:endParaRPr lang="hr-HR" sz="4000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316" y="1052736"/>
            <a:ext cx="6192687" cy="4680520"/>
          </a:xfrm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5789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tx2"/>
                </a:solidFill>
              </a:rPr>
              <a:t>E PLURIBUS UNUM</a:t>
            </a:r>
            <a:endParaRPr lang="hr-HR" sz="4000" dirty="0">
              <a:solidFill>
                <a:schemeClr val="tx2"/>
              </a:solidFill>
            </a:endParaRP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740" y="1268760"/>
            <a:ext cx="6048184" cy="4061554"/>
          </a:xfrm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6651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 smtClean="0"/>
              <a:t>LATIN LEGAL COOKIES</a:t>
            </a:r>
            <a:endParaRPr lang="hr-HR" sz="4000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40" y="1268760"/>
            <a:ext cx="6897923" cy="4680520"/>
          </a:xfrm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14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3BDBB01-F313-4A15-8247-4397A77E1F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576</Words>
  <Application>Microsoft Office PowerPoint</Application>
  <PresentationFormat>Prilagođeno</PresentationFormat>
  <Paragraphs>114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Books_16x9</vt:lpstr>
      <vt:lpstr>Pravna terminologija na latinskom jeziku</vt:lpstr>
      <vt:lpstr> I. uobičajene fraze  II. rimsko pravo</vt:lpstr>
      <vt:lpstr>Uobičajene fraze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Rimsko pravo:</vt:lpstr>
      <vt:lpstr>PowerPointova prezentacija</vt:lpstr>
      <vt:lpstr>PowerPointova prezentacija</vt:lpstr>
      <vt:lpstr>PowerPointova prezentacija</vt:lpstr>
      <vt:lpstr>STATUS QUO</vt:lpstr>
      <vt:lpstr>E PLURIBUS UNUM</vt:lpstr>
      <vt:lpstr>LATIN LEGAL COOKIES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2014-03-06T08:30:18Z</dcterms:created>
  <dcterms:modified xsi:type="dcterms:W3CDTF">2014-03-07T19:25:06Z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